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4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FF0000"/>
                </a:solidFill>
              </a:rPr>
              <a:t>Процесс выявления, оценки и устранения профессиональных затруднений педагогических работников можно представить в виде последовательных этапов.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0888"/>
            <a:ext cx="7467600" cy="4053064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1. Выявление профессиональных затруднений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2. Оценка профессиональных затруднений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3. Разработка плана мероприятий по устранению затруднений</a:t>
            </a: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4. Реализация мероприятий по устранению затруднений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5. Анализ результатов и корректировка программы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sz="1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Выявление профессиональных затруднений</a:t>
            </a:r>
            <a:endParaRPr lang="ru-RU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1. Проведение регулярных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 наблюдений за работой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 педагогов (например,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посещение уроков).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2. Организация анкетирования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и </a:t>
            </a:r>
            <a:r>
              <a:rPr lang="ru-RU" sz="1100" b="1" dirty="0" err="1" smtClean="0">
                <a:solidFill>
                  <a:srgbClr val="0070C0"/>
                </a:solidFill>
              </a:rPr>
              <a:t>опросников</a:t>
            </a:r>
            <a:r>
              <a:rPr lang="ru-RU" sz="1100" b="1" dirty="0" smtClean="0">
                <a:solidFill>
                  <a:srgbClr val="0070C0"/>
                </a:solidFill>
              </a:rPr>
              <a:t> среди сотрудников.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3. Индивидуальные беседы с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педагогическими работниками.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4. Анализ результатов работы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педагогов (учет успеваемости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учеников, отзывы родителей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и коллег).</a:t>
            </a:r>
          </a:p>
          <a:p>
            <a:pPr>
              <a:buNone/>
            </a:pPr>
            <a:endParaRPr lang="ru-RU" sz="1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chemeClr val="bg1"/>
                </a:solidFill>
                <a:latin typeface="inherit"/>
                <a:ea typeface="Times New Roman" pitchFamily="18" charset="0"/>
                <a:cs typeface="Courier New" pitchFamily="49" charset="0"/>
              </a:rPr>
              <a:t>Этапы:</a:t>
            </a:r>
            <a:endParaRPr lang="ru-RU" sz="4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Мероприятия: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60232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164288" y="1844824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inherit" charset="0"/>
                <a:ea typeface="Times New Roman" pitchFamily="18" charset="0"/>
                <a:cs typeface="Courier New" pitchFamily="49" charset="0"/>
              </a:rPr>
              <a:t>Результаты: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059832" y="2799368"/>
            <a:ext cx="2736304" cy="2885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1. Создание системы мониторинга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1100" b="1" dirty="0" smtClean="0">
                <a:solidFill>
                  <a:srgbClr val="0070C0"/>
                </a:solidFill>
                <a:latin typeface="inherit"/>
                <a:ea typeface="Times New Roman" pitchFamily="18" charset="0"/>
                <a:cs typeface="Aharoni" pitchFamily="2" charset="-79"/>
              </a:rPr>
              <a:t>к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ачества  преподавания.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2. Регулярная обратная связь от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руководства школы/детского сада.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3. Введение системы наставничества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для молодых специалистов.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4. Проведение тренингов и семинаров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по самоанализу профессиональной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деятельности.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haroni" pitchFamily="2" charset="-79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516216" y="2854317"/>
            <a:ext cx="216024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1. Выявленные проблемы и слабые места в работе педагогов.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haroni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2. Понимание потребностей в профессиональном развитии.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3. Определение ключевых направлений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для улучшения компетенций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haroni" pitchFamily="2" charset="-79"/>
              </a:rPr>
              <a:t> 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403648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499992" y="242088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668344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Оценка профессиональных затруднений</a:t>
            </a:r>
            <a:endParaRPr lang="ru-RU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1. Сравнительный анализ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показателей эффективности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разных педагогов.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2. Оценка уровня квалификации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по профессиональным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стандартам.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3. Разработка критериев для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оценки профессионализма.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4. Коллективное обсуждение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выявленных проблем.</a:t>
            </a:r>
          </a:p>
          <a:p>
            <a:pPr>
              <a:buNone/>
            </a:pPr>
            <a:endParaRPr lang="ru-RU" sz="1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chemeClr val="bg1"/>
                </a:solidFill>
                <a:latin typeface="inherit"/>
                <a:ea typeface="Times New Roman" pitchFamily="18" charset="0"/>
                <a:cs typeface="Courier New" pitchFamily="49" charset="0"/>
              </a:rPr>
              <a:t>Этапы:</a:t>
            </a:r>
            <a:endParaRPr lang="ru-RU" sz="4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Мероприятия: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60232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164288" y="1844824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inherit" charset="0"/>
                <a:ea typeface="Times New Roman" pitchFamily="18" charset="0"/>
                <a:cs typeface="Courier New" pitchFamily="49" charset="0"/>
              </a:rPr>
              <a:t>Результаты: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059832" y="2942003"/>
            <a:ext cx="2736304" cy="260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1. Проведение аттестационных процедур.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2. Использование методик самооценки профессиональных качеств.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3. Формирование комиссий для анализа результатов диагностики.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4. Обсуждение полученных данных на методических советах.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haroni" pitchFamily="2" charset="-79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516216" y="2981275"/>
            <a:ext cx="2160240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inherit"/>
                <a:ea typeface="Times New Roman" pitchFamily="18" charset="0"/>
                <a:cs typeface="Aharoni" pitchFamily="2" charset="-79"/>
              </a:rPr>
              <a:t>1. </a:t>
            </a: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Объективный отчет о состоянии профессиональных затруднений.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2. Подтверждение гипотез о причинах затруднений.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  <a:cs typeface="Aharoni" pitchFamily="2" charset="-79"/>
              </a:rPr>
              <a:t>3. Выбор приоритетных направлений для коррекции</a:t>
            </a:r>
            <a:r>
              <a:rPr lang="ru-RU" sz="1100" dirty="0" smtClean="0"/>
              <a:t>.</a:t>
            </a:r>
            <a:endParaRPr lang="ru-RU" sz="11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331640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427984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668344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Разработка плана мероприятий по устранению затруднений</a:t>
            </a:r>
            <a:endParaRPr lang="ru-RU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1. Планирование мероприятий по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повышению квалификации.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2. Составление индивидуальных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планов развития для педагогов.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3. Согласование сроков и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форм реализации мероприятий.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4. Распределение ресурсов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для проведения коррекционной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работы.</a:t>
            </a:r>
          </a:p>
          <a:p>
            <a:pPr>
              <a:buNone/>
            </a:pPr>
            <a:endParaRPr lang="ru-RU" sz="1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chemeClr val="bg1"/>
                </a:solidFill>
                <a:latin typeface="inherit"/>
                <a:ea typeface="Times New Roman" pitchFamily="18" charset="0"/>
                <a:cs typeface="Courier New" pitchFamily="49" charset="0"/>
              </a:rPr>
              <a:t>Этапы:</a:t>
            </a:r>
            <a:endParaRPr lang="ru-RU" sz="4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Мероприятия: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60232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164288" y="1844824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inherit" charset="0"/>
                <a:ea typeface="Times New Roman" pitchFamily="18" charset="0"/>
                <a:cs typeface="Courier New" pitchFamily="49" charset="0"/>
              </a:rPr>
              <a:t>Результаты: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203848" y="2924944"/>
            <a:ext cx="2736304" cy="234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1. Организация курсов повышения квалификации.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2. Участие в конференциях и семинарах.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3. Реализация проектов профессионального роста.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4. Привлечение внешних экспертов и консультантов.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haroni" pitchFamily="2" charset="-79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516216" y="2996951"/>
            <a:ext cx="2160240" cy="234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1. Четкий план действий для устранения выявленных трудностей.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2. Мотивация педагогов на профессиональное развитие.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3. Установление конкретных целей и сроков достижения.</a:t>
            </a:r>
            <a:endParaRPr lang="ru-RU" sz="1100" b="1" dirty="0">
              <a:solidFill>
                <a:srgbClr val="0070C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403648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499992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668344" y="249289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</a:rPr>
              <a:t>Реализация мероприятий по устранению затруднений</a:t>
            </a:r>
            <a:endParaRPr lang="ru-RU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1 . Реализация запланированных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мероприятий.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2. Контроль выполнения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индивидуальных планов развития.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3. Поддержка педагогов в процессе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внедрения новых методов и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подходов.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4. Мониторинг динамики изменений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в профессиональной деятельности.</a:t>
            </a:r>
          </a:p>
          <a:p>
            <a:pPr lvl="0" fontAlgn="base">
              <a:buNone/>
            </a:pPr>
            <a:endParaRPr lang="ru-RU" sz="11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1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chemeClr val="bg1"/>
                </a:solidFill>
                <a:latin typeface="inherit"/>
                <a:ea typeface="Times New Roman" pitchFamily="18" charset="0"/>
                <a:cs typeface="Courier New" pitchFamily="49" charset="0"/>
              </a:rPr>
              <a:t>Этапы:</a:t>
            </a:r>
            <a:endParaRPr lang="ru-RU" sz="4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Мероприятия: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60232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164288" y="1844824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inherit" charset="0"/>
                <a:ea typeface="Times New Roman" pitchFamily="18" charset="0"/>
                <a:cs typeface="Courier New" pitchFamily="49" charset="0"/>
              </a:rPr>
              <a:t>Результаты: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203848" y="2909267"/>
            <a:ext cx="2736304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1. Оказание методической помощи.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2. Координация наставнических пар.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3. Организация практикумов и мастер-классов.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4. Предоставление возможности для обмена опытом между коллегами.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haroni" pitchFamily="2" charset="-79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516216" y="2981275"/>
            <a:ext cx="2160240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1. Повышение квалификации педагогов.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2. Улучшение качества образовательного процесса.</a:t>
            </a:r>
          </a:p>
          <a:p>
            <a:pPr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3. Рост удовлетворенности педагогов своей профессиональной деятельностью</a:t>
            </a:r>
            <a:endParaRPr lang="ru-RU" sz="1100" b="1" dirty="0">
              <a:solidFill>
                <a:srgbClr val="0070C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403648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499992" y="242088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740352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 Antiqua" pitchFamily="18" charset="0"/>
                <a:cs typeface="Aharoni" pitchFamily="2" charset="-79"/>
              </a:rPr>
              <a:t>Анализ результатов и корректировка программы</a:t>
            </a:r>
            <a:endParaRPr lang="ru-RU" dirty="0">
              <a:solidFill>
                <a:srgbClr val="FF0000"/>
              </a:solidFill>
              <a:latin typeface="Book Antiqua" pitchFamily="18" charset="0"/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/>
            <a:endParaRPr lang="ru-RU" sz="1000" dirty="0" smtClean="0"/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1. Повторное проведение оценочных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мероприятий.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2. Сбор обратной связи от педагогов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и руководителей.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3. Анализ достигнутых результатов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и выявление оставшихся проблем.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4. Внесение необходимых </a:t>
            </a:r>
          </a:p>
          <a:p>
            <a:pPr lvl="0" fontAlgn="base">
              <a:buNone/>
            </a:pPr>
            <a:r>
              <a:rPr lang="ru-RU" sz="1100" b="1" dirty="0" smtClean="0">
                <a:solidFill>
                  <a:srgbClr val="0070C0"/>
                </a:solidFill>
              </a:rPr>
              <a:t>корректировок в программу.</a:t>
            </a:r>
          </a:p>
          <a:p>
            <a:pPr lvl="0" fontAlgn="base">
              <a:buNone/>
            </a:pPr>
            <a:endParaRPr lang="ru-RU" sz="11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sz="1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 dirty="0" smtClean="0">
                <a:solidFill>
                  <a:schemeClr val="bg1"/>
                </a:solidFill>
                <a:latin typeface="inherit"/>
                <a:ea typeface="Times New Roman" pitchFamily="18" charset="0"/>
                <a:cs typeface="Courier New" pitchFamily="49" charset="0"/>
              </a:rPr>
              <a:t>Этапы:</a:t>
            </a:r>
            <a:endParaRPr lang="ru-RU" sz="4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Мероприятия: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60232" y="1700808"/>
            <a:ext cx="2304256" cy="64807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164288" y="1844824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inherit" charset="0"/>
                <a:ea typeface="Times New Roman" pitchFamily="18" charset="0"/>
                <a:cs typeface="Courier New" pitchFamily="49" charset="0"/>
              </a:rPr>
              <a:t>Результаты: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275856" y="2924944"/>
            <a:ext cx="2736304" cy="285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1. Оценочные процедуры через полгода после начала программы.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2. Аналитические отчеты по результатам проведенных мероприятий.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3. Ревизия планов индивидуального развития.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4. Встречи с коллективом для обсуждения итогов и дальнейших шагов.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haroni" pitchFamily="2" charset="-79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516216" y="3123909"/>
            <a:ext cx="2160240" cy="209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1. Устойчивое улучшение профессиональных компетенций педагогов.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2. Оптимизация процессов обучения и воспитания.</a:t>
            </a:r>
          </a:p>
          <a:p>
            <a:pPr lvl="0" fontAlgn="base">
              <a:lnSpc>
                <a:spcPct val="150000"/>
              </a:lnSpc>
            </a:pPr>
            <a:r>
              <a:rPr lang="ru-RU" sz="1100" b="1" dirty="0" smtClean="0">
                <a:solidFill>
                  <a:srgbClr val="0070C0"/>
                </a:solidFill>
              </a:rPr>
              <a:t>3. Создание условий для дальнейшего карьерного роста.</a:t>
            </a:r>
            <a:endParaRPr lang="ru-RU" sz="1100" b="1" dirty="0">
              <a:solidFill>
                <a:srgbClr val="0070C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403648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499992" y="242088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7740352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580</Words>
  <Application>Microsoft Office PowerPoint</Application>
  <PresentationFormat>Экран (4:3)</PresentationFormat>
  <Paragraphs>150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Процесс выявления, оценки и устранения профессиональных затруднений педагогических работников можно представить в виде последовательных этапов.  </vt:lpstr>
      <vt:lpstr>Выявление профессиональных затруднений</vt:lpstr>
      <vt:lpstr>Оценка профессиональных затруднений</vt:lpstr>
      <vt:lpstr>Разработка плана мероприятий по устранению затруднений</vt:lpstr>
      <vt:lpstr>Реализация мероприятий по устранению затруднений</vt:lpstr>
      <vt:lpstr>Анализ результатов и корректировка программы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Методическое пространство школы – это не просто набор элементов, а динамичная экосистема, где переплетаются организационные структуры, ресурсы и инновационные подходы, направленные на неустанное совершенствование педагогического мастерства, обогащение образовательного процесса и, как следствие, повышение качества образования. Представьте себе современную школу, где методическая работа организована следующим образом: </dc:title>
  <dc:creator>школа</dc:creator>
  <cp:lastModifiedBy>СОШ № 2</cp:lastModifiedBy>
  <cp:revision>20</cp:revision>
  <dcterms:created xsi:type="dcterms:W3CDTF">2025-04-28T07:41:30Z</dcterms:created>
  <dcterms:modified xsi:type="dcterms:W3CDTF">2025-05-14T13:31:22Z</dcterms:modified>
</cp:coreProperties>
</file>